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0" r:id="rId4"/>
    <p:sldId id="261" r:id="rId5"/>
    <p:sldId id="258" r:id="rId6"/>
    <p:sldId id="257" r:id="rId7"/>
    <p:sldId id="262" r:id="rId8"/>
    <p:sldId id="263" r:id="rId9"/>
    <p:sldId id="268" r:id="rId10"/>
    <p:sldId id="273" r:id="rId11"/>
    <p:sldId id="277" r:id="rId12"/>
    <p:sldId id="278" r:id="rId13"/>
    <p:sldId id="279" r:id="rId14"/>
    <p:sldId id="280" r:id="rId15"/>
    <p:sldId id="281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575A-340B-4D23-AECD-5EB18B215376}" type="datetimeFigureOut">
              <a:rPr lang="en-CA" smtClean="0"/>
              <a:pPr/>
              <a:t>2017-03-23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819D-DA07-406E-A6EC-BA516A644A1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575A-340B-4D23-AECD-5EB18B215376}" type="datetimeFigureOut">
              <a:rPr lang="en-CA" smtClean="0"/>
              <a:pPr/>
              <a:t>2017-03-23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819D-DA07-406E-A6EC-BA516A644A1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575A-340B-4D23-AECD-5EB18B215376}" type="datetimeFigureOut">
              <a:rPr lang="en-CA" smtClean="0"/>
              <a:pPr/>
              <a:t>2017-03-23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819D-DA07-406E-A6EC-BA516A644A1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575A-340B-4D23-AECD-5EB18B215376}" type="datetimeFigureOut">
              <a:rPr lang="en-CA" smtClean="0"/>
              <a:pPr/>
              <a:t>2017-03-23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819D-DA07-406E-A6EC-BA516A644A1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575A-340B-4D23-AECD-5EB18B215376}" type="datetimeFigureOut">
              <a:rPr lang="en-CA" smtClean="0"/>
              <a:pPr/>
              <a:t>2017-03-23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819D-DA07-406E-A6EC-BA516A644A1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575A-340B-4D23-AECD-5EB18B215376}" type="datetimeFigureOut">
              <a:rPr lang="en-CA" smtClean="0"/>
              <a:pPr/>
              <a:t>2017-03-23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819D-DA07-406E-A6EC-BA516A644A1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575A-340B-4D23-AECD-5EB18B215376}" type="datetimeFigureOut">
              <a:rPr lang="en-CA" smtClean="0"/>
              <a:pPr/>
              <a:t>2017-03-23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819D-DA07-406E-A6EC-BA516A644A1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575A-340B-4D23-AECD-5EB18B215376}" type="datetimeFigureOut">
              <a:rPr lang="en-CA" smtClean="0"/>
              <a:pPr/>
              <a:t>2017-03-23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819D-DA07-406E-A6EC-BA516A644A1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575A-340B-4D23-AECD-5EB18B215376}" type="datetimeFigureOut">
              <a:rPr lang="en-CA" smtClean="0"/>
              <a:pPr/>
              <a:t>2017-03-23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819D-DA07-406E-A6EC-BA516A644A1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575A-340B-4D23-AECD-5EB18B215376}" type="datetimeFigureOut">
              <a:rPr lang="en-CA" smtClean="0"/>
              <a:pPr/>
              <a:t>2017-03-23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819D-DA07-406E-A6EC-BA516A644A1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575A-340B-4D23-AECD-5EB18B215376}" type="datetimeFigureOut">
              <a:rPr lang="en-CA" smtClean="0"/>
              <a:pPr/>
              <a:t>2017-03-23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819D-DA07-406E-A6EC-BA516A644A1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C575A-340B-4D23-AECD-5EB18B215376}" type="datetimeFigureOut">
              <a:rPr lang="en-CA" smtClean="0"/>
              <a:pPr/>
              <a:t>2017-03-23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A819D-DA07-406E-A6EC-BA516A644A1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alexandre.martel@mail.mcgill.c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.lin@mail.mcgill.ca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470025"/>
          </a:xfrm>
        </p:spPr>
        <p:txBody>
          <a:bodyPr>
            <a:normAutofit/>
          </a:bodyPr>
          <a:lstStyle/>
          <a:p>
            <a:r>
              <a:rPr lang="en-CA" dirty="0" smtClean="0"/>
              <a:t>MCGSS Annual General </a:t>
            </a:r>
            <a:r>
              <a:rPr lang="en-CA" dirty="0" smtClean="0"/>
              <a:t>Assembly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032520"/>
          </a:xfrm>
        </p:spPr>
        <p:txBody>
          <a:bodyPr>
            <a:normAutofit/>
          </a:bodyPr>
          <a:lstStyle/>
          <a:p>
            <a:r>
              <a:rPr lang="en-CA" sz="4000" dirty="0" smtClean="0"/>
              <a:t>Welcome!</a:t>
            </a:r>
            <a:endParaRPr lang="en-CA" sz="4000" dirty="0"/>
          </a:p>
        </p:txBody>
      </p:sp>
      <p:sp>
        <p:nvSpPr>
          <p:cNvPr id="6" name="Rectangle 5"/>
          <p:cNvSpPr/>
          <p:nvPr/>
        </p:nvSpPr>
        <p:spPr>
          <a:xfrm>
            <a:off x="2627784" y="6279703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http://mcgss.weebly.com/</a:t>
            </a:r>
            <a:endParaRPr lang="en-CA" sz="2400" dirty="0"/>
          </a:p>
        </p:txBody>
      </p:sp>
      <p:pic>
        <p:nvPicPr>
          <p:cNvPr id="12290" name="Picture 2" descr="http://mcgss.weebly.com/uploads/2/4/4/1/24414236/14398206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895" y="359692"/>
            <a:ext cx="6920497" cy="1773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479800" y="0"/>
            <a:ext cx="56642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2455" y="0"/>
            <a:ext cx="4629150" cy="13030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300" dirty="0">
                <a:solidFill>
                  <a:schemeClr val="bg1"/>
                </a:solidFill>
              </a:rPr>
              <a:t>Jaaved Singh</a:t>
            </a:r>
            <a:r>
              <a:rPr lang="en-US" sz="4400" dirty="0">
                <a:solidFill>
                  <a:schemeClr val="bg1"/>
                </a:solidFill>
              </a:rPr>
              <a:t/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200" dirty="0">
                <a:solidFill>
                  <a:schemeClr val="bg1"/>
                </a:solidFill>
              </a:rPr>
              <a:t>MCGSS President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995559" y="1546428"/>
            <a:ext cx="5112945" cy="555498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8 Committees McGill Wide 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Duties and Accomplishments for MAC students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Immigration Advisor on Campus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Counselling services 4 times a week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Reconnecting to Peer Helper Program </a:t>
            </a:r>
            <a:endParaRPr lang="en-US" sz="2000" dirty="0">
              <a:solidFill>
                <a:schemeClr val="bg1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Supporting Ekta on expanding Healthy McGill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Supporting Louise/Marcus on Spin Bikes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Designing Student Services Survey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Supporting Founder’s Day and 3MT competition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Fall Orientation Canoe Race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Winter Orientation at MAC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Lead Lab Visits for Student Services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Promoting Paddle Boat project with Marcus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2 Health Focused Projects with PGSS Health Commissioner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Investigating how TA Awards are nominated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MAC Voice at McGill Senate 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Meaningful Science Project with fellow McGill Researcher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3845" y="0"/>
            <a:ext cx="1354455" cy="1881188"/>
          </a:xfrm>
          <a:prstGeom prst="rect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" b="18706"/>
          <a:stretch/>
        </p:blipFill>
        <p:spPr>
          <a:xfrm>
            <a:off x="15" y="10"/>
            <a:ext cx="3635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79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Financial Report </a:t>
            </a:r>
            <a:br>
              <a:rPr lang="en-CA" dirty="0" smtClean="0"/>
            </a:br>
            <a:r>
              <a:rPr lang="en-CA" sz="4800" dirty="0" smtClean="0"/>
              <a:t>2016-2017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MCGSS Annual General Assembly </a:t>
            </a:r>
          </a:p>
          <a:p>
            <a:r>
              <a:rPr lang="en-CA" dirty="0" smtClean="0"/>
              <a:t>March 23</a:t>
            </a:r>
            <a:r>
              <a:rPr lang="en-CA" baseline="30000" dirty="0" smtClean="0"/>
              <a:t>rd</a:t>
            </a:r>
            <a:r>
              <a:rPr lang="en-CA" dirty="0" smtClean="0"/>
              <a:t> 2017 </a:t>
            </a:r>
          </a:p>
          <a:p>
            <a:endParaRPr lang="en-CA" dirty="0" smtClean="0"/>
          </a:p>
          <a:p>
            <a:r>
              <a:rPr lang="en-CA" dirty="0" smtClean="0"/>
              <a:t>Gabriel Lambert-Rivest, Treasurer </a:t>
            </a:r>
          </a:p>
          <a:p>
            <a:r>
              <a:rPr lang="en-CA" dirty="0" smtClean="0"/>
              <a:t>gabriel.lambert-rivest@mail.mcgill.ca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2702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5931453"/>
              </p:ext>
            </p:extLst>
          </p:nvPr>
        </p:nvGraphicFramePr>
        <p:xfrm>
          <a:off x="2139042" y="119724"/>
          <a:ext cx="5004708" cy="6574795"/>
        </p:xfrm>
        <a:graphic>
          <a:graphicData uri="http://schemas.openxmlformats.org/drawingml/2006/table">
            <a:tbl>
              <a:tblPr/>
              <a:tblGrid>
                <a:gridCol w="604343"/>
                <a:gridCol w="509913"/>
                <a:gridCol w="1274783"/>
                <a:gridCol w="1038713"/>
                <a:gridCol w="604343"/>
                <a:gridCol w="972613"/>
              </a:tblGrid>
              <a:tr h="35489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Macdonald Campus Graduate Students' Society Budget -  Annual Breakdown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5489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Period: 2016-2017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Budget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Current situation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Student Council Revenues: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183684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Fees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-  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84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PGSLF 30%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3,773.10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3,773.10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84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Dean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600.00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$833.81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84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PGSS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325.00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$125.00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84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Other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84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revenues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4,698.10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4,731.91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3684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Student Council Expenses: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B7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B7B7"/>
                    </a:solidFill>
                  </a:tcPr>
                </a:tc>
              </a:tr>
              <a:tr h="1836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Events Total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4,460.00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$2,880.27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84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Bagel breakfast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1,760.00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$1,435.93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83684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Food Events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650.00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$533.81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</a:tr>
              <a:tr h="183684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Drink Events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550.00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895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Orientation Events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900.00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$876.05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</a:tr>
              <a:tr h="183684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Others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600.00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$34.48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Council &amp; Exec Meetings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-  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Travel Grants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-  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$900.00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1836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Fund requests (Clubs)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-  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Bank Account (CIBC)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80.00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$76.66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836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Grad Room Improvement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100.00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Peer Helper Program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-  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Other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200.00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84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4,840.00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$3,856.93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3684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36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Balance: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B7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B7B7"/>
                    </a:solidFill>
                  </a:tcPr>
                </a:tc>
              </a:tr>
              <a:tr h="183684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Sub total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         141.90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       141.90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95">
                <a:tc>
                  <a:txBody>
                    <a:bodyPr/>
                    <a:lstStyle/>
                    <a:p>
                      <a:pPr algn="r" fontAlgn="b"/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Previous Surplus (15-16)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6,360.36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3684">
                <a:tc>
                  <a:txBody>
                    <a:bodyPr/>
                    <a:lstStyle/>
                    <a:p>
                      <a:pPr algn="r" fontAlgn="b"/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PGSLF Surplus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5,426.90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84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 Balance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         141.90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11,645.36 </a:t>
                      </a:r>
                    </a:p>
                  </a:txBody>
                  <a:tcPr marL="4622" marR="4622" marT="6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933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8564729"/>
              </p:ext>
            </p:extLst>
          </p:nvPr>
        </p:nvGraphicFramePr>
        <p:xfrm>
          <a:off x="1992086" y="97968"/>
          <a:ext cx="5053693" cy="7487220"/>
        </p:xfrm>
        <a:graphic>
          <a:graphicData uri="http://schemas.openxmlformats.org/drawingml/2006/table">
            <a:tbl>
              <a:tblPr/>
              <a:tblGrid>
                <a:gridCol w="567432"/>
                <a:gridCol w="567432"/>
                <a:gridCol w="1409715"/>
                <a:gridCol w="957542"/>
                <a:gridCol w="567432"/>
                <a:gridCol w="984140"/>
              </a:tblGrid>
              <a:tr h="29303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Macdonald Campus Graduate Students' Society Budget - Annual Breakdown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9303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Period: 2014-2015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Budget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Current situation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1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Student Council Revenues: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156187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Fees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16,500.00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$16,496.75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187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Dean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600.00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$600.00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187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PGSS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--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$650.00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187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Other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--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8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revenues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17,100.00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17,746.75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6187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1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Student Council Expenses: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B7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B7B7"/>
                    </a:solidFill>
                  </a:tcPr>
                </a:tc>
              </a:tr>
              <a:tr h="156187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Orientation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4,000.00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$1,547.68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7A8"/>
                    </a:solidFill>
                  </a:tcPr>
                </a:tc>
              </a:tr>
              <a:tr h="156187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Activities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4,000.00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$4,652.59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6666"/>
                    </a:solidFill>
                  </a:tcPr>
                </a:tc>
              </a:tr>
              <a:tr h="156187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Bagel breakfast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1,500.00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$2,071.07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6666"/>
                    </a:solidFill>
                  </a:tcPr>
                </a:tc>
              </a:tr>
              <a:tr h="156187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Travel Grants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3,000.00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$2,900.00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7A8"/>
                    </a:solidFill>
                  </a:tcPr>
                </a:tc>
              </a:tr>
              <a:tr h="293037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Council Rep. Meeting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1,000.00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$1,395.12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6666"/>
                    </a:solidFill>
                  </a:tcPr>
                </a:tc>
              </a:tr>
              <a:tr h="156187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Executive Expenses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250.00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7A8"/>
                    </a:solidFill>
                  </a:tcPr>
                </a:tc>
              </a:tr>
              <a:tr h="293037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Fund requests (Clubs)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1,500.00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$1,496.88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47D"/>
                    </a:solidFill>
                  </a:tcPr>
                </a:tc>
              </a:tr>
              <a:tr h="156187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Bank Account (CIBC)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200.00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$81.30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7A8"/>
                    </a:solidFill>
                  </a:tcPr>
                </a:tc>
              </a:tr>
              <a:tr h="156187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Donations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600.00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$326.00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7A8"/>
                    </a:solidFill>
                  </a:tcPr>
                </a:tc>
              </a:tr>
              <a:tr h="293037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Grad Room Improvement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500.00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$245.93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7A8"/>
                    </a:solidFill>
                  </a:tcPr>
                </a:tc>
              </a:tr>
              <a:tr h="156187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Peer Helper Group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1,840.00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$1,840.00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47D"/>
                    </a:solidFill>
                  </a:tcPr>
                </a:tc>
              </a:tr>
              <a:tr h="156187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Corn Roaster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500.00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$380.63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7A8"/>
                    </a:solidFill>
                  </a:tcPr>
                </a:tc>
              </a:tr>
              <a:tr h="156187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Other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-  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$100.00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</a:tr>
              <a:tr h="29303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Student Council Events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18,890.00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$17,037.20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7A8"/>
                    </a:solidFill>
                  </a:tcPr>
                </a:tc>
              </a:tr>
              <a:tr h="15618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61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Balance: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B7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B7B7"/>
                    </a:solidFill>
                  </a:tcPr>
                </a:tc>
              </a:tr>
              <a:tr h="156187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Sub total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     1,790.00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709.55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037">
                <a:tc>
                  <a:txBody>
                    <a:bodyPr/>
                    <a:lstStyle/>
                    <a:p>
                      <a:pPr algn="r" fontAlgn="b"/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Previous Surplus (13-14)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8,072.21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187">
                <a:tc>
                  <a:txBody>
                    <a:bodyPr/>
                    <a:lstStyle/>
                    <a:p>
                      <a:pPr algn="r" fontAlgn="b"/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PGSLF Surplus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$3,778.20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87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 Balance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     1,790.00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12,559.96 </a:t>
                      </a:r>
                    </a:p>
                  </a:txBody>
                  <a:tcPr marL="4301" marR="4301" marT="5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0860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7447298"/>
              </p:ext>
            </p:extLst>
          </p:nvPr>
        </p:nvGraphicFramePr>
        <p:xfrm>
          <a:off x="2547258" y="1045028"/>
          <a:ext cx="3624943" cy="4933915"/>
        </p:xfrm>
        <a:graphic>
          <a:graphicData uri="http://schemas.openxmlformats.org/drawingml/2006/table">
            <a:tbl>
              <a:tblPr/>
              <a:tblGrid>
                <a:gridCol w="2151065"/>
                <a:gridCol w="1473878"/>
              </a:tblGrid>
              <a:tr h="7123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Macdonald Campus Society's PGSLF Annual Breakdown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528591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Situation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286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Agricultural Economics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$139.72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582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 Science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$256.13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582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Biotechnology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$588.82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582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BREE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$3702.58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582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Diet. and Human Nutr.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$2155.68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582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Science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$909.75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582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Resource Science 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$1866.26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582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Parasitology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$113.19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582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 Science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$917.96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37503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73590636"/>
              </p:ext>
            </p:extLst>
          </p:nvPr>
        </p:nvGraphicFramePr>
        <p:xfrm>
          <a:off x="492841" y="290166"/>
          <a:ext cx="3548481" cy="8280930"/>
        </p:xfrm>
        <a:graphic>
          <a:graphicData uri="http://schemas.openxmlformats.org/drawingml/2006/table">
            <a:tbl>
              <a:tblPr firstRow="1" firstCol="1" bandRow="1"/>
              <a:tblGrid>
                <a:gridCol w="626527"/>
                <a:gridCol w="575172"/>
                <a:gridCol w="1674162"/>
                <a:gridCol w="672620"/>
              </a:tblGrid>
              <a:tr h="21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Term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Code 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Charge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Fall 2016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PGDE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PGSS Dental Plan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$176.87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PGEF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PGSS Needs-Based Bursary Fee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$1.01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PGGP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PGSS Grants Program Fee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$2.07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PGHE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PGSS Health Plan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$242.19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PGLF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PGSS Library Improvement Fund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$3.00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PGLS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PGSS Legal Support Fee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$1.01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PGPR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PGSS Special Projects Fee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$4.60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PGSL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PGSS Student Life Fund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$10.10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PGSP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PGSS Thomson House Trust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$0.76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PGSS (Graduate Students' Soc)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$32.82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Sub-Total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$474.43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Winter 2017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>
                      <a:noFill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PGEF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PGSS Needs-Based Bursary Fee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$1.01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>
                      <a:noFill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PGGP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PGSS Grants Program Fee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$2.07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>
                      <a:noFill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PGLF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PGSS Library Improvement Fund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$3.00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>
                      <a:noFill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PGLS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PGSS Legal Support Fee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$1.01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>
                      <a:noFill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PGMK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Midnight Kitchen Fee - PGSS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$0.75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>
                      <a:noFill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PGPR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PGSS Special Projects Fee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$4.60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>
                      <a:noFill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PGSL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PGSS Student Life Fund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$10.10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>
                      <a:noFill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PGSP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PGSS Thomson House Trust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$0.76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>
                      <a:noFill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PGSS (Graduate Students' Soc)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$32.82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Sub-Total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$56.12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$530.55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47672"/>
              </p:ext>
            </p:extLst>
          </p:nvPr>
        </p:nvGraphicFramePr>
        <p:xfrm>
          <a:off x="4283528" y="268973"/>
          <a:ext cx="3578680" cy="5955780"/>
        </p:xfrm>
        <a:graphic>
          <a:graphicData uri="http://schemas.openxmlformats.org/drawingml/2006/table">
            <a:tbl>
              <a:tblPr firstRow="1" firstCol="1" bandRow="1"/>
              <a:tblGrid>
                <a:gridCol w="740417"/>
                <a:gridCol w="2097846"/>
                <a:gridCol w="740417"/>
              </a:tblGrid>
              <a:tr h="335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Term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Charge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Fall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Dental plan (MCSS)*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$114.61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Health plan (MCSS)*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$92.06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Grad lounge fee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PGSLF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Operation and activities fee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$10.24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Travel Grant Fund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$4.76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MCSS services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$11.00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1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Sub-total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$243.77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Winter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Grad lounge fee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Operation and activities fee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$10.24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Travel Grant Fund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$4.76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PGSLF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$10.10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MCSS services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$11.00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1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Sub-total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$37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$280.87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2841" y="631371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PGSS-Current situation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283528" y="631371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MCGSS-Projected situation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83987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Separation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History </a:t>
            </a:r>
          </a:p>
          <a:p>
            <a:r>
              <a:rPr lang="en-CA" dirty="0" smtClean="0"/>
              <a:t>Structure </a:t>
            </a:r>
          </a:p>
          <a:p>
            <a:r>
              <a:rPr lang="en-CA" dirty="0" smtClean="0"/>
              <a:t>Representation and Locality  </a:t>
            </a:r>
          </a:p>
          <a:p>
            <a:r>
              <a:rPr lang="en-CA" dirty="0" smtClean="0"/>
              <a:t>Social Activities </a:t>
            </a:r>
          </a:p>
          <a:p>
            <a:r>
              <a:rPr lang="en-CA" dirty="0" smtClean="0"/>
              <a:t>Money Bank </a:t>
            </a:r>
          </a:p>
          <a:p>
            <a:r>
              <a:rPr lang="en-CA" dirty="0" smtClean="0"/>
              <a:t>Internal Bureaucracy of PGSS </a:t>
            </a:r>
          </a:p>
          <a:p>
            <a:r>
              <a:rPr lang="en-CA" dirty="0" smtClean="0"/>
              <a:t>Examples within McGill </a:t>
            </a:r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Results of your MCGSS nominations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President: Marcus Kaji</a:t>
            </a:r>
          </a:p>
          <a:p>
            <a:r>
              <a:rPr lang="en-CA" dirty="0"/>
              <a:t>Vice president: Mi Lin</a:t>
            </a:r>
          </a:p>
          <a:p>
            <a:r>
              <a:rPr lang="en-CA" dirty="0"/>
              <a:t>Treasurer: </a:t>
            </a:r>
            <a:r>
              <a:rPr lang="en-CA" dirty="0" err="1"/>
              <a:t>Sripad</a:t>
            </a:r>
            <a:r>
              <a:rPr lang="en-CA" dirty="0"/>
              <a:t> Joshi</a:t>
            </a:r>
          </a:p>
          <a:p>
            <a:r>
              <a:rPr lang="en-CA" dirty="0"/>
              <a:t>Secretary: Georgia Limniatis</a:t>
            </a:r>
          </a:p>
          <a:p>
            <a:r>
              <a:rPr lang="en-CA" dirty="0"/>
              <a:t>Public Relations Officer: </a:t>
            </a:r>
            <a:r>
              <a:rPr lang="en-CA" dirty="0" err="1"/>
              <a:t>Harpreet</a:t>
            </a:r>
            <a:r>
              <a:rPr lang="en-CA" dirty="0"/>
              <a:t> Singh </a:t>
            </a:r>
            <a:endParaRPr lang="en-CA" dirty="0" smtClean="0"/>
          </a:p>
          <a:p>
            <a:r>
              <a:rPr lang="en-CA" dirty="0" smtClean="0"/>
              <a:t>MCSS </a:t>
            </a:r>
            <a:r>
              <a:rPr lang="en-CA" dirty="0"/>
              <a:t>rep: </a:t>
            </a:r>
          </a:p>
          <a:p>
            <a:r>
              <a:rPr lang="en-CA" dirty="0"/>
              <a:t>Faculty rep: Guillermo Portillo</a:t>
            </a:r>
          </a:p>
          <a:p>
            <a:r>
              <a:rPr lang="en-CA" dirty="0"/>
              <a:t>Environmental Advisor: </a:t>
            </a:r>
            <a:r>
              <a:rPr lang="en-CA" dirty="0" err="1"/>
              <a:t>Bhalamurugan</a:t>
            </a:r>
            <a:r>
              <a:rPr lang="en-CA" dirty="0"/>
              <a:t> </a:t>
            </a:r>
            <a:r>
              <a:rPr lang="en-CA" dirty="0" err="1"/>
              <a:t>Gatamaneni</a:t>
            </a:r>
            <a:r>
              <a:rPr lang="en-CA" dirty="0"/>
              <a:t> </a:t>
            </a:r>
            <a:r>
              <a:rPr lang="en-CA" dirty="0" err="1"/>
              <a:t>Loganathan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2" descr="http://mcgss.weebly.com/uploads/2/4/4/1/24414236/14398206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832300"/>
            <a:ext cx="3829050" cy="98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314" y="-57249"/>
            <a:ext cx="7772400" cy="1470025"/>
          </a:xfrm>
        </p:spPr>
        <p:txBody>
          <a:bodyPr/>
          <a:lstStyle/>
          <a:p>
            <a:r>
              <a:rPr lang="en-US" dirty="0" smtClean="0"/>
              <a:t>Georgia Limniatis</a:t>
            </a:r>
            <a:br>
              <a:rPr lang="en-US" dirty="0" smtClean="0"/>
            </a:br>
            <a:r>
              <a:rPr lang="en-US" sz="3200" dirty="0" smtClean="0"/>
              <a:t>georgia.limniatis@mail.mcgill.ca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1211" y="1244352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Public relations officer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pizz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5" y="2100877"/>
            <a:ext cx="3937000" cy="2070100"/>
          </a:xfrm>
          <a:prstGeom prst="rect">
            <a:avLst/>
          </a:prstGeom>
        </p:spPr>
      </p:pic>
      <p:pic>
        <p:nvPicPr>
          <p:cNvPr id="5" name="Picture 4" descr="Bagel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70977"/>
            <a:ext cx="4133866" cy="232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8499" y="2303640"/>
            <a:ext cx="3548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Tasks;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Answering the MCGSS email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Putting together and sending out newsletters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6955" y="4934011"/>
            <a:ext cx="354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Sending out event information and reminders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94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Mahsa Ghasri</a:t>
            </a:r>
            <a:br>
              <a:rPr lang="en-CA" dirty="0" smtClean="0"/>
            </a:br>
            <a:r>
              <a:rPr lang="en-CA" dirty="0" smtClean="0"/>
              <a:t> mahsa.ghasri@mail.mcgill.ca</a:t>
            </a:r>
            <a:br>
              <a:rPr lang="en-CA" dirty="0" smtClean="0"/>
            </a:br>
            <a:r>
              <a:rPr lang="en-CA" dirty="0" smtClean="0"/>
              <a:t>Vice-President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8676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Marcus Kaji, Advisor for all things environmental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300" dirty="0" smtClean="0">
                <a:latin typeface="+mj-lt"/>
                <a:ea typeface="+mj-ea"/>
                <a:cs typeface="+mj-cs"/>
              </a:rPr>
              <a:t>Marcus.kaji@mail.mcgill.ca</a:t>
            </a:r>
            <a:endParaRPr kumimoji="0" lang="en-CA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1484784"/>
            <a:ext cx="8712968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have been involved in: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Trivia </a:t>
            </a: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night (WE NEED MORE </a:t>
            </a: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ATTENDANCE)</a:t>
            </a:r>
            <a:endParaRPr kumimoji="0" lang="en-CA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Summer </a:t>
            </a: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softball: (WE NEED MORE PEOPLE)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</a:t>
            </a: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Winter </a:t>
            </a: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Orientation</a:t>
            </a:r>
            <a:endParaRPr kumimoji="0" lang="en-CA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Strawberry </a:t>
            </a: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social, sustainable BBQ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Bagel </a:t>
            </a: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breakfast deal with compost and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</a:t>
            </a: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FIXED  the FOOSEBALL TABLE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100" dirty="0" smtClean="0"/>
              <a:t>BOATHOUSE</a:t>
            </a:r>
            <a:endParaRPr kumimoji="0" lang="en-CA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Committees</a:t>
            </a: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Sub-committee of physical development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Parasitology</a:t>
            </a: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faculty meetings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Faculty meetings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PGSS council and GM meetings: they just had their GM and did not reach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2100" dirty="0" smtClean="0"/>
              <a:t> </a:t>
            </a: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quorum</a:t>
            </a: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n-CA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What do you </a:t>
            </a:r>
            <a:r>
              <a:rPr lang="en-CA" dirty="0" smtClean="0"/>
              <a:t>want from us?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RANT: How many of you have sat on a </a:t>
            </a:r>
            <a:r>
              <a:rPr lang="en-CA" dirty="0" smtClean="0"/>
              <a:t>committee?</a:t>
            </a:r>
          </a:p>
          <a:p>
            <a:endParaRPr lang="en-CA" dirty="0" smtClean="0"/>
          </a:p>
          <a:p>
            <a:pPr>
              <a:buNone/>
            </a:pPr>
            <a:r>
              <a:rPr lang="en-CA" dirty="0" smtClean="0"/>
              <a:t>Now how many of you hope to get a job after you graduate??</a:t>
            </a:r>
          </a:p>
          <a:p>
            <a:pPr lvl="1"/>
            <a:r>
              <a:rPr lang="en-CA" dirty="0" smtClean="0"/>
              <a:t>How do you think academia/industry/workplaces operate?</a:t>
            </a:r>
          </a:p>
          <a:p>
            <a:pPr lvl="1"/>
            <a:r>
              <a:rPr lang="en-CA" dirty="0" smtClean="0"/>
              <a:t>Experiences with bureaucracy is a necessity (and easy/often minimal time commitment) </a:t>
            </a:r>
          </a:p>
        </p:txBody>
      </p:sp>
      <p:pic>
        <p:nvPicPr>
          <p:cNvPr id="4" name="Picture 2" descr="http://mcgss.weebly.com/uploads/2/4/4/1/24414236/14398206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1855" y="5733256"/>
            <a:ext cx="3752145" cy="96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Jessica Pawly</a:t>
            </a:r>
            <a:br>
              <a:rPr lang="en-CA" dirty="0" smtClean="0"/>
            </a:br>
            <a:r>
              <a:rPr lang="en-CA" dirty="0" smtClean="0"/>
              <a:t> jessica.pawly@mail.mcgill.ca</a:t>
            </a:r>
            <a:br>
              <a:rPr lang="en-CA" dirty="0" smtClean="0"/>
            </a:br>
            <a:r>
              <a:rPr lang="en-CA" dirty="0" smtClean="0"/>
              <a:t>Secretary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4042792" cy="4525963"/>
          </a:xfrm>
        </p:spPr>
        <p:txBody>
          <a:bodyPr/>
          <a:lstStyle/>
          <a:p>
            <a:r>
              <a:rPr lang="en-CA" dirty="0" smtClean="0"/>
              <a:t>Record Minutes</a:t>
            </a:r>
          </a:p>
          <a:p>
            <a:r>
              <a:rPr lang="en-CA" dirty="0" smtClean="0"/>
              <a:t>Book Rooms</a:t>
            </a:r>
          </a:p>
          <a:p>
            <a:r>
              <a:rPr lang="en-CA" dirty="0" smtClean="0"/>
              <a:t>Keep Council </a:t>
            </a:r>
            <a:r>
              <a:rPr lang="en-CA" dirty="0" err="1" smtClean="0"/>
              <a:t>Happenin</a:t>
            </a:r>
            <a:r>
              <a:rPr lang="en-CA" dirty="0" smtClean="0"/>
              <a:t>’ and Hip</a:t>
            </a:r>
          </a:p>
          <a:p>
            <a:r>
              <a:rPr lang="en-CA" dirty="0" smtClean="0"/>
              <a:t>Provide Support</a:t>
            </a:r>
          </a:p>
          <a:p>
            <a:endParaRPr lang="en-CA" dirty="0" smtClean="0"/>
          </a:p>
          <a:p>
            <a:pPr>
              <a:buNone/>
            </a:pPr>
            <a:r>
              <a:rPr lang="en-CA" dirty="0" smtClean="0"/>
              <a:t>{Currently writing everything you say…}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6148" name="Picture 4" descr="Image result for 1950s secret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72816"/>
            <a:ext cx="4683268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Alexandre Martel</a:t>
            </a:r>
            <a:br>
              <a:rPr lang="en-CA" dirty="0" smtClean="0"/>
            </a:br>
            <a:r>
              <a:rPr lang="en-CA" dirty="0" smtClean="0">
                <a:hlinkClick r:id="rId2"/>
              </a:rPr>
              <a:t>alexandre.martel@mail.mcgill.ca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Representative to MCSS (undergrads)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图片可能包含：1 位用户、微笑、坐着和眼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7041" y="3164066"/>
            <a:ext cx="4156960" cy="369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图片可能包含：4 位用户、室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5630" cy="369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00362" y="-78059"/>
            <a:ext cx="9885557" cy="7415561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26" name="Picture 2" descr="http://www.mcgill.ca/macdonald/files/macdonald/faes_org_oct_2016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721627"/>
            <a:ext cx="3743957" cy="369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286000" y="2521059"/>
            <a:ext cx="4572000" cy="27084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altLang="zh-CN" sz="4000" b="1" dirty="0"/>
              <a:t>Faculty Representative</a:t>
            </a:r>
          </a:p>
          <a:p>
            <a:pPr marL="342900" indent="-342900" algn="ctr">
              <a:buAutoNum type="arabicPeriod"/>
            </a:pPr>
            <a:r>
              <a:rPr lang="en-US" altLang="zh-CN" dirty="0"/>
              <a:t>Faculty Meeting</a:t>
            </a:r>
          </a:p>
          <a:p>
            <a:pPr marL="342900" indent="-342900" algn="ctr">
              <a:buAutoNum type="arabicPeriod"/>
            </a:pPr>
            <a:r>
              <a:rPr lang="en-US" altLang="zh-CN" dirty="0"/>
              <a:t>Bagel Breakfast</a:t>
            </a:r>
          </a:p>
          <a:p>
            <a:pPr marL="342900" indent="-342900" algn="ctr">
              <a:buAutoNum type="arabicPeriod"/>
            </a:pPr>
            <a:r>
              <a:rPr lang="en-US" altLang="zh-CN" dirty="0"/>
              <a:t>Orientation (Mac Music Club + MCGSS)</a:t>
            </a:r>
          </a:p>
          <a:p>
            <a:pPr marL="342900" indent="-342900" algn="ctr">
              <a:buAutoNum type="arabicPeriod"/>
            </a:pPr>
            <a:r>
              <a:rPr lang="en-US" altLang="zh-CN" dirty="0"/>
              <a:t>Grad Connect Cafe (</a:t>
            </a:r>
            <a:r>
              <a:rPr lang="en-US" altLang="zh-CN" dirty="0" err="1"/>
              <a:t>CaPS</a:t>
            </a:r>
            <a:r>
              <a:rPr lang="en-US" altLang="zh-CN" dirty="0"/>
              <a:t>) + Bagel Breakfast (MCGSS)</a:t>
            </a:r>
            <a:endParaRPr lang="zh-CN" altLang="en-US" dirty="0"/>
          </a:p>
        </p:txBody>
      </p:sp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6207" y="-91872"/>
            <a:ext cx="3247793" cy="260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91880" y="6534472"/>
            <a:ext cx="8229600" cy="1143000"/>
          </a:xfrm>
        </p:spPr>
        <p:txBody>
          <a:bodyPr>
            <a:noAutofit/>
          </a:bodyPr>
          <a:lstStyle/>
          <a:p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 </a:t>
            </a:r>
            <a:r>
              <a:rPr lang="en-CA" sz="2800" dirty="0" smtClean="0"/>
              <a:t>Mi Lin </a:t>
            </a:r>
            <a:r>
              <a:rPr lang="en-CA" sz="2800" dirty="0" smtClean="0"/>
              <a:t> </a:t>
            </a:r>
            <a:r>
              <a:rPr lang="en-CA" sz="2800" dirty="0" smtClean="0">
                <a:hlinkClick r:id="rId6"/>
              </a:rPr>
              <a:t>mi.lin@mail.mcgill.ca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xmlns="" val="170077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1093</Words>
  <Application>Microsoft Office PowerPoint</Application>
  <PresentationFormat>On-screen Show (4:3)</PresentationFormat>
  <Paragraphs>414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MCGSS Annual General Assembly </vt:lpstr>
      <vt:lpstr>Results of your MCGSS nominations</vt:lpstr>
      <vt:lpstr>Georgia Limniatis georgia.limniatis@mail.mcgill.ca</vt:lpstr>
      <vt:lpstr>Mahsa Ghasri  mahsa.ghasri@mail.mcgill.ca Vice-President</vt:lpstr>
      <vt:lpstr>Slide 5</vt:lpstr>
      <vt:lpstr>Slide 6</vt:lpstr>
      <vt:lpstr>Jessica Pawly  jessica.pawly@mail.mcgill.ca Secretary</vt:lpstr>
      <vt:lpstr>Alexandre Martel alexandre.martel@mail.mcgill.ca Representative to MCSS (undergrads)</vt:lpstr>
      <vt:lpstr>  Mi Lin  mi.lin@mail.mcgill.ca  </vt:lpstr>
      <vt:lpstr>Jaaved Singh MCGSS President</vt:lpstr>
      <vt:lpstr>Financial Report  2016-2017 </vt:lpstr>
      <vt:lpstr>Slide 12</vt:lpstr>
      <vt:lpstr>Slide 13</vt:lpstr>
      <vt:lpstr>Slide 14</vt:lpstr>
      <vt:lpstr>Slide 15</vt:lpstr>
      <vt:lpstr>Separation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Marcus Kaji, Advisor for all things environmental</dc:title>
  <dc:creator>Mark K</dc:creator>
  <cp:lastModifiedBy>Mark K</cp:lastModifiedBy>
  <cp:revision>47</cp:revision>
  <dcterms:created xsi:type="dcterms:W3CDTF">2017-03-22T17:26:59Z</dcterms:created>
  <dcterms:modified xsi:type="dcterms:W3CDTF">2017-03-23T20:21:26Z</dcterms:modified>
</cp:coreProperties>
</file>